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83" r:id="rId4"/>
    <p:sldId id="284" r:id="rId5"/>
    <p:sldId id="277" r:id="rId6"/>
    <p:sldId id="285" r:id="rId7"/>
    <p:sldId id="286" r:id="rId8"/>
    <p:sldId id="287" r:id="rId9"/>
    <p:sldId id="275" r:id="rId10"/>
    <p:sldId id="280" r:id="rId11"/>
    <p:sldId id="271" r:id="rId12"/>
    <p:sldId id="260" r:id="rId13"/>
    <p:sldId id="279" r:id="rId14"/>
    <p:sldId id="261" r:id="rId15"/>
    <p:sldId id="262" r:id="rId16"/>
    <p:sldId id="264" r:id="rId17"/>
    <p:sldId id="263" r:id="rId18"/>
    <p:sldId id="265" r:id="rId19"/>
    <p:sldId id="291" r:id="rId20"/>
    <p:sldId id="289" r:id="rId21"/>
    <p:sldId id="268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59739"/>
    <a:srgbClr val="00FF00"/>
    <a:srgbClr val="FF00FF"/>
    <a:srgbClr val="FDFA7E"/>
    <a:srgbClr val="99FF66"/>
    <a:srgbClr val="D3E11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9ABD98-EE31-4CE1-9C54-2F0DE5AAE235}" type="datetimeFigureOut">
              <a:rPr lang="it-IT"/>
              <a:pPr>
                <a:defRPr/>
              </a:pPr>
              <a:t>16/12/2021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D69B2B-DF5D-4037-AAF0-33569B1E42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5718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fld id="{C5E8BBFF-32D6-4AA4-9186-3564285F3DD9}" type="slidenum">
              <a:rPr lang="it-IT" altLang="it-IT" sz="1200" smtClean="0"/>
              <a:pPr eaLnBrk="1" hangingPunct="1"/>
              <a:t>10</a:t>
            </a:fld>
            <a:endParaRPr lang="it-IT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90B5-08B0-41C6-BDAE-B982C79171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7271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8012-44A2-4707-A9D1-49CC001A1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511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890C-8C9F-438C-9288-D53990EDE1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48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9A69-C0CA-479D-9C63-83B0941638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5609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8943-09B4-46AE-9162-DBD9C6B023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886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EA6E-1270-417C-8140-4DDD1FD398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51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7378-3D43-42DB-BE02-809218A7EF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2890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947F-91B3-497E-B30F-98D59BE3EC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8748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4926E-3DB2-4ED8-A543-9E2DD2983B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131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11D31-5B2A-483C-BDB8-DB143B87B7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31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0F3F-0619-45F4-BB02-6D1E8369B7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338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7808D01-4CD1-49D4-910E-9389B3737F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mment 2"/>
          <p:cNvSpPr>
            <a:spLocks noChangeArrowheads="1"/>
          </p:cNvSpPr>
          <p:nvPr/>
        </p:nvSpPr>
        <p:spPr bwMode="auto">
          <a:xfrm>
            <a:off x="1187450" y="333375"/>
            <a:ext cx="6769100" cy="1446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2800" b="1" dirty="0">
                <a:solidFill>
                  <a:srgbClr val="000000"/>
                </a:solidFill>
                <a:latin typeface="Arial" charset="0"/>
              </a:rPr>
              <a:t>I.C. di  GIAVERA DEL MONTELLO</a:t>
            </a:r>
          </a:p>
          <a:p>
            <a:pPr algn="ctr">
              <a:spcBef>
                <a:spcPts val="0"/>
              </a:spcBef>
              <a:defRPr/>
            </a:pPr>
            <a:r>
              <a:rPr lang="it-IT" sz="1800" dirty="0">
                <a:solidFill>
                  <a:srgbClr val="000000"/>
                </a:solidFill>
                <a:latin typeface="Arial" charset="0"/>
              </a:rPr>
              <a:t>Via Bombardieri del Re</a:t>
            </a:r>
            <a:r>
              <a:rPr lang="it-IT" sz="1800">
                <a:solidFill>
                  <a:srgbClr val="000000"/>
                </a:solidFill>
                <a:latin typeface="Arial" charset="0"/>
              </a:rPr>
              <a:t>, 12 </a:t>
            </a:r>
            <a:r>
              <a:rPr lang="it-IT" sz="1800" dirty="0">
                <a:solidFill>
                  <a:srgbClr val="000000"/>
                </a:solidFill>
                <a:latin typeface="Arial" charset="0"/>
              </a:rPr>
              <a:t>Nervesa della Battaglia</a:t>
            </a:r>
          </a:p>
          <a:p>
            <a:pPr algn="ctr">
              <a:spcBef>
                <a:spcPts val="0"/>
              </a:spcBef>
              <a:defRPr/>
            </a:pPr>
            <a:r>
              <a:rPr lang="it-IT" sz="1400" dirty="0">
                <a:solidFill>
                  <a:srgbClr val="000000"/>
                </a:solidFill>
              </a:rPr>
              <a:t> www.icgiavera.it</a:t>
            </a:r>
          </a:p>
          <a:p>
            <a:pPr algn="ctr">
              <a:spcBef>
                <a:spcPts val="0"/>
              </a:spcBef>
              <a:defRPr/>
            </a:pPr>
            <a:r>
              <a:rPr lang="it-IT" sz="2800" b="1" dirty="0">
                <a:solidFill>
                  <a:srgbClr val="000000"/>
                </a:solidFill>
              </a:rPr>
              <a:t>SCUOLE DELL’INFANZIA</a:t>
            </a:r>
            <a:r>
              <a:rPr lang="it-IT" sz="2800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611188" y="2636838"/>
            <a:ext cx="3673475" cy="1655762"/>
          </a:xfrm>
          <a:prstGeom prst="roundRect">
            <a:avLst/>
          </a:prstGeom>
          <a:solidFill>
            <a:srgbClr val="00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chemeClr val="tx1"/>
                </a:solidFill>
              </a:rPr>
              <a:t>S.S. ANGELI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Via P. don Marco Dal Molin, 1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31040 Giavera del </a:t>
            </a:r>
            <a:r>
              <a:rPr lang="it-IT" sz="2000" dirty="0" err="1">
                <a:solidFill>
                  <a:schemeClr val="tx1"/>
                </a:solidFill>
              </a:rPr>
              <a:t>Montello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it-IT" sz="1400" dirty="0">
                <a:solidFill>
                  <a:schemeClr val="tx1"/>
                </a:solidFill>
              </a:rPr>
              <a:t>e-mail: infanziassangeli@icgiavera.it</a:t>
            </a:r>
          </a:p>
          <a:p>
            <a:pPr algn="ctr">
              <a:defRPr/>
            </a:pP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700338" y="4652963"/>
            <a:ext cx="4032250" cy="1655762"/>
          </a:xfrm>
          <a:prstGeom prst="round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b="1" dirty="0">
                <a:solidFill>
                  <a:schemeClr val="tx1"/>
                </a:solidFill>
              </a:rPr>
              <a:t>“ARCOBALENO”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Via Bolè, 20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31040 Giavera del </a:t>
            </a:r>
            <a:r>
              <a:rPr lang="it-IT" sz="2000" dirty="0" err="1">
                <a:solidFill>
                  <a:schemeClr val="tx1"/>
                </a:solidFill>
              </a:rPr>
              <a:t>Montello</a:t>
            </a:r>
            <a:endParaRPr lang="it-IT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400" dirty="0">
                <a:solidFill>
                  <a:schemeClr val="tx1"/>
                </a:solidFill>
              </a:rPr>
              <a:t>e-mail: infanziagiavera@icgiavera.it</a:t>
            </a:r>
          </a:p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932363" y="2636838"/>
            <a:ext cx="3600450" cy="1655762"/>
          </a:xfrm>
          <a:prstGeom prst="roundRect">
            <a:avLst/>
          </a:prstGeom>
          <a:solidFill>
            <a:srgbClr val="FF00FF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b="1" dirty="0">
                <a:solidFill>
                  <a:schemeClr val="tx1"/>
                </a:solidFill>
              </a:rPr>
              <a:t>NERVESA/SOVILLA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Via Mancino, 51</a:t>
            </a:r>
          </a:p>
          <a:p>
            <a:pPr algn="ctr">
              <a:defRPr/>
            </a:pPr>
            <a:r>
              <a:rPr lang="it-IT" sz="2000" dirty="0">
                <a:solidFill>
                  <a:schemeClr val="tx1"/>
                </a:solidFill>
              </a:rPr>
              <a:t>31040 Nervesa della Battaglia</a:t>
            </a:r>
          </a:p>
          <a:p>
            <a:pPr algn="ctr">
              <a:defRPr/>
            </a:pPr>
            <a:r>
              <a:rPr lang="it-IT" sz="1400" dirty="0">
                <a:solidFill>
                  <a:schemeClr val="tx1"/>
                </a:solidFill>
              </a:rPr>
              <a:t>e-mail: infanziasovilla@icgiavera.it</a:t>
            </a:r>
          </a:p>
          <a:p>
            <a:pPr algn="ctr">
              <a:defRPr/>
            </a:pPr>
            <a:endParaRPr lang="it-IT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it-I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77755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060950" cy="644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mment 2"/>
          <p:cNvSpPr>
            <a:spLocks noChangeArrowheads="1"/>
          </p:cNvSpPr>
          <p:nvPr/>
        </p:nvSpPr>
        <p:spPr bwMode="auto">
          <a:xfrm flipV="1">
            <a:off x="1116013" y="188913"/>
            <a:ext cx="7242175" cy="63706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>
            <a:spAutoFit/>
          </a:bodyPr>
          <a:lstStyle/>
          <a:p>
            <a:pPr marL="96838" indent="-96838" algn="ctr">
              <a:spcBef>
                <a:spcPct val="50000"/>
              </a:spcBef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ORGANICO</a:t>
            </a:r>
          </a:p>
          <a:p>
            <a:pPr marL="96838" indent="-96838">
              <a:spcBef>
                <a:spcPct val="50000"/>
              </a:spcBef>
              <a:buFontTx/>
              <a:buChar char="•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Ogni sezione ha </a:t>
            </a: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2 insegnanti </a:t>
            </a: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che alternano il loro orario durante la giornata: dalle ore 8.00 alle ore 13.00 e dalle ore 11.00 alle ore 16.00</a:t>
            </a:r>
          </a:p>
          <a:p>
            <a:pPr marL="96838" indent="-96838">
              <a:spcBef>
                <a:spcPts val="0"/>
              </a:spcBef>
              <a:buFontTx/>
              <a:buChar char="•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L’ </a:t>
            </a: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insegnante di sostegno </a:t>
            </a:r>
            <a:r>
              <a:rPr lang="it-IT" sz="2000" dirty="0">
                <a:solidFill>
                  <a:srgbClr val="000000"/>
                </a:solidFill>
                <a:latin typeface="Arial" charset="0"/>
              </a:rPr>
              <a:t>se nella la sezione c’è un bambino diversamente abile</a:t>
            </a:r>
            <a:endParaRPr lang="it-IT" sz="2000" b="1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ts val="0"/>
              </a:spcBef>
              <a:buFontTx/>
              <a:buChar char="•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1 insegnante di IRC </a:t>
            </a:r>
            <a:r>
              <a:rPr lang="it-IT" sz="2000" dirty="0">
                <a:solidFill>
                  <a:srgbClr val="000000"/>
                </a:solidFill>
                <a:latin typeface="Arial" charset="0"/>
              </a:rPr>
              <a:t>in ogni sezione per un’ora e mezza settimanale.</a:t>
            </a:r>
          </a:p>
          <a:p>
            <a:pPr marL="96838" indent="-96838">
              <a:spcBef>
                <a:spcPts val="0"/>
              </a:spcBef>
              <a:buFontTx/>
              <a:buChar char="•"/>
              <a:defRPr/>
            </a:pP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Collaboratrici scolastiche.</a:t>
            </a:r>
          </a:p>
          <a:p>
            <a:pPr marL="96838" indent="-96838" algn="ctr">
              <a:spcBef>
                <a:spcPct val="50000"/>
              </a:spcBef>
              <a:buFontTx/>
              <a:buChar char="•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in ogni plesso vi è un insegnante con l’incarico di </a:t>
            </a: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Responsabile di sede</a:t>
            </a:r>
            <a:r>
              <a:rPr lang="it-IT" sz="20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96838" indent="-96838" algn="ctr">
              <a:spcBef>
                <a:spcPts val="0"/>
              </a:spcBef>
              <a:defRPr/>
            </a:pP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l’insegnante  Bordignon Roberta</a:t>
            </a: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   a Nervesa della Battaglia</a:t>
            </a: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le insegnanti  Busatto Catia e </a:t>
            </a:r>
            <a:r>
              <a:rPr lang="it-IT" sz="2000" dirty="0" err="1">
                <a:solidFill>
                  <a:srgbClr val="000000"/>
                </a:solidFill>
                <a:latin typeface="Arial" charset="0"/>
              </a:rPr>
              <a:t>Rampon</a:t>
            </a: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Elisabetta</a:t>
            </a: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               a Giavera del Montello</a:t>
            </a: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l’insegnante Silvia Fedra </a:t>
            </a:r>
            <a:r>
              <a:rPr lang="it-IT" sz="2000" dirty="0" err="1" smtClean="0">
                <a:solidFill>
                  <a:srgbClr val="000000"/>
                </a:solidFill>
                <a:latin typeface="Arial" charset="0"/>
              </a:rPr>
              <a:t>Poletti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               </a:t>
            </a: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 algn="ctr">
              <a:spcBef>
                <a:spcPts val="0"/>
              </a:spcBef>
              <a:defRPr/>
            </a:pP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a S.S. Angeli</a:t>
            </a:r>
            <a:endParaRPr lang="it-IT" sz="1600" b="1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defRPr/>
            </a:pPr>
            <a:endParaRPr lang="it-IT" sz="16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7924800" cy="4894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1905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/>
            <a:r>
              <a:rPr lang="it-IT" altLang="it-IT" b="1" dirty="0"/>
              <a:t>ISCRIZIONI ALLA SCUOLA DELL’INFANZIA</a:t>
            </a:r>
          </a:p>
          <a:p>
            <a:pPr algn="ctr" eaLnBrk="1" hangingPunct="1"/>
            <a:r>
              <a:rPr lang="it-IT" altLang="it-IT" b="1" dirty="0"/>
              <a:t>per l’anno scolastico </a:t>
            </a:r>
            <a:r>
              <a:rPr lang="it-IT" altLang="it-IT" b="1" dirty="0" smtClean="0"/>
              <a:t>2021/2022</a:t>
            </a:r>
            <a:endParaRPr lang="it-IT" altLang="it-IT" b="1" dirty="0"/>
          </a:p>
          <a:p>
            <a:pPr algn="ctr" eaLnBrk="1" hangingPunct="1"/>
            <a:r>
              <a:rPr lang="it-IT" altLang="it-IT" dirty="0"/>
              <a:t>( dal </a:t>
            </a:r>
            <a:r>
              <a:rPr lang="it-IT" altLang="it-IT" dirty="0" smtClean="0"/>
              <a:t>04 </a:t>
            </a:r>
            <a:r>
              <a:rPr lang="it-IT" altLang="it-IT" dirty="0"/>
              <a:t>gennaio </a:t>
            </a:r>
            <a:r>
              <a:rPr lang="it-IT" altLang="it-IT" dirty="0" smtClean="0"/>
              <a:t>2022 </a:t>
            </a:r>
            <a:r>
              <a:rPr lang="it-IT" altLang="it-IT" dirty="0"/>
              <a:t>al </a:t>
            </a:r>
            <a:r>
              <a:rPr lang="it-IT" altLang="it-IT" dirty="0" smtClean="0"/>
              <a:t>28 </a:t>
            </a:r>
            <a:r>
              <a:rPr lang="it-IT" altLang="it-IT" dirty="0"/>
              <a:t>gennaio </a:t>
            </a:r>
            <a:r>
              <a:rPr lang="it-IT" altLang="it-IT" dirty="0" smtClean="0"/>
              <a:t>2022)</a:t>
            </a:r>
            <a:endParaRPr lang="it-IT" altLang="it-IT" dirty="0"/>
          </a:p>
          <a:p>
            <a:pPr algn="ctr" eaLnBrk="1" hangingPunct="1"/>
            <a:endParaRPr lang="it-IT" altLang="it-IT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Bambini che abbiano compiuto o compiano  3 anni entro il 31 dicembre </a:t>
            </a:r>
            <a:r>
              <a:rPr lang="it-IT" altLang="it-IT" dirty="0" smtClean="0"/>
              <a:t>2021</a:t>
            </a:r>
            <a:endParaRPr lang="it-IT" altLang="it-IT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Bambini che compiano 3 anni entro il 30 aprile </a:t>
            </a:r>
            <a:r>
              <a:rPr lang="it-IT" altLang="it-IT" dirty="0" smtClean="0"/>
              <a:t>2022</a:t>
            </a:r>
            <a:endParaRPr lang="it-IT" altLang="it-IT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dirty="0"/>
              <a:t>Hanno precedenza coloro che compiono i 3 anni entro il 31 dicembre </a:t>
            </a:r>
            <a:r>
              <a:rPr lang="it-IT" altLang="it-IT" dirty="0" smtClean="0"/>
              <a:t>2021 </a:t>
            </a:r>
            <a:r>
              <a:rPr lang="it-IT" altLang="it-IT" dirty="0"/>
              <a:t>se il numero delle domande di iscrizione è superiore ai posti disponibili</a:t>
            </a:r>
          </a:p>
          <a:p>
            <a:pPr algn="ctr" eaLnBrk="1" hangingPunct="1">
              <a:spcBef>
                <a:spcPct val="50000"/>
              </a:spcBef>
            </a:pPr>
            <a:endParaRPr lang="it-IT" alt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mment 2"/>
          <p:cNvSpPr>
            <a:spLocks noChangeArrowheads="1"/>
          </p:cNvSpPr>
          <p:nvPr/>
        </p:nvSpPr>
        <p:spPr bwMode="auto">
          <a:xfrm>
            <a:off x="899592" y="404664"/>
            <a:ext cx="8027987" cy="64633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6838" indent="-96838" algn="ctr">
              <a:spcBef>
                <a:spcPct val="50000"/>
              </a:spcBef>
              <a:defRPr/>
            </a:pPr>
            <a:endParaRPr lang="it-IT" sz="2000" b="1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GLI ORARI DELLA SCUOLA</a:t>
            </a:r>
            <a:endParaRPr lang="it-IT" sz="2000" b="1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Dalle ore 8.00 alle ore 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16.00.</a:t>
            </a: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40 ore settimanali da lunedì a 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venerdì.</a:t>
            </a: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Su richiesta, si potrà anticipare  l’entrata  con la 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PRE accoglienza (solo per il Plesso di </a:t>
            </a:r>
            <a:r>
              <a:rPr lang="it-IT" sz="2000" dirty="0" err="1" smtClean="0">
                <a:solidFill>
                  <a:srgbClr val="000000"/>
                </a:solidFill>
                <a:latin typeface="Arial" charset="0"/>
              </a:rPr>
              <a:t>Giavera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 del </a:t>
            </a:r>
            <a:r>
              <a:rPr lang="it-IT" sz="2000" dirty="0" err="1" smtClean="0">
                <a:solidFill>
                  <a:srgbClr val="000000"/>
                </a:solidFill>
                <a:latin typeface="Arial" charset="0"/>
              </a:rPr>
              <a:t>Montello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marL="96838" indent="-96838">
              <a:spcBef>
                <a:spcPct val="50000"/>
              </a:spcBef>
              <a:defRPr/>
            </a:pP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  </a:t>
            </a:r>
            <a:endParaRPr lang="it-IT" sz="1400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Nei primi 15 giorni di inizio scuola l’orario sarà </a:t>
            </a:r>
          </a:p>
          <a:p>
            <a:pPr marL="96838" indent="-96838">
              <a:spcBef>
                <a:spcPts val="0"/>
              </a:spcBef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dalle ore 9.00 alle ore 11.00 senza </a:t>
            </a: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mensa.</a:t>
            </a:r>
            <a:endParaRPr lang="it-IT" sz="2000" dirty="0">
              <a:solidFill>
                <a:srgbClr val="000000"/>
              </a:solidFill>
              <a:latin typeface="Arial" charset="0"/>
            </a:endParaRPr>
          </a:p>
          <a:p>
            <a:pPr marL="96838" indent="-96838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96838" indent="-96838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00"/>
                </a:solidFill>
                <a:latin typeface="Arial" charset="0"/>
              </a:rPr>
              <a:t>Dopo i primi 15 giorni, in accordo con le maestre, si comincerà ad aumentare l’orario di frequenza.</a:t>
            </a:r>
          </a:p>
          <a:p>
            <a:pPr marL="96838" indent="-96838">
              <a:spcBef>
                <a:spcPct val="50000"/>
              </a:spcBef>
              <a:defRPr/>
            </a:pPr>
            <a:endParaRPr lang="it-IT" sz="2000" b="1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defRPr/>
            </a:pPr>
            <a:endParaRPr lang="it-IT" sz="1600" dirty="0">
              <a:solidFill>
                <a:srgbClr val="000000"/>
              </a:solidFill>
              <a:latin typeface="Arial" charset="0"/>
            </a:endParaRPr>
          </a:p>
          <a:p>
            <a:pPr marL="96838" indent="-96838">
              <a:spcBef>
                <a:spcPct val="50000"/>
              </a:spcBef>
              <a:defRPr/>
            </a:pPr>
            <a:endParaRPr lang="it-IT" sz="1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5363" name="Immagine 2" descr="images (5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25" y="642938"/>
            <a:ext cx="18780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mment 2"/>
          <p:cNvSpPr>
            <a:spLocks noChangeArrowheads="1"/>
          </p:cNvSpPr>
          <p:nvPr/>
        </p:nvSpPr>
        <p:spPr bwMode="auto">
          <a:xfrm>
            <a:off x="571500" y="571500"/>
            <a:ext cx="8072438" cy="600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 algn="ctr">
              <a:spcBef>
                <a:spcPts val="0"/>
              </a:spcBef>
              <a:defRPr/>
            </a:pPr>
            <a:r>
              <a:rPr lang="it-IT" b="1" dirty="0">
                <a:solidFill>
                  <a:srgbClr val="000000"/>
                </a:solidFill>
              </a:rPr>
              <a:t>IL SERVIZIO MENSA</a:t>
            </a: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I bambini devono avere con sé il buono mensa quando si fermano per il pranzo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I buoni mensa vanno acquistati nei punti vendita autorizzati dal Comune di residenza (informarsi in municipio)  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I bambini dovranno portare un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>
                <a:solidFill>
                  <a:srgbClr val="000000"/>
                </a:solidFill>
              </a:rPr>
              <a:t>       bavaglino, un asciugamano,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>
                <a:solidFill>
                  <a:srgbClr val="000000"/>
                </a:solidFill>
              </a:rPr>
              <a:t>       uno zainetto e …..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16387" name="Immagine 7" descr="images (8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714750"/>
            <a:ext cx="3538537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mment 2"/>
          <p:cNvSpPr>
            <a:spLocks noChangeArrowheads="1"/>
          </p:cNvSpPr>
          <p:nvPr/>
        </p:nvSpPr>
        <p:spPr bwMode="auto">
          <a:xfrm>
            <a:off x="428625" y="785813"/>
            <a:ext cx="8253413" cy="57861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it-IT" sz="2800" dirty="0">
                <a:solidFill>
                  <a:srgbClr val="000000"/>
                </a:solidFill>
              </a:rPr>
              <a:t>                                     </a:t>
            </a:r>
            <a:r>
              <a:rPr lang="it-IT" sz="2800" b="1" dirty="0">
                <a:solidFill>
                  <a:srgbClr val="000000"/>
                </a:solidFill>
              </a:rPr>
              <a:t> 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it-IT" sz="2800" b="1" dirty="0">
                <a:solidFill>
                  <a:srgbClr val="000000"/>
                </a:solidFill>
              </a:rPr>
              <a:t>ABBIGLIAMENTO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it-IT" dirty="0">
                <a:solidFill>
                  <a:srgbClr val="000000"/>
                </a:solidFill>
              </a:rPr>
              <a:t>Il più comodo possibile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it-IT" dirty="0">
                <a:solidFill>
                  <a:srgbClr val="000000"/>
                </a:solidFill>
              </a:rPr>
              <a:t>Dotazione di un cambio completo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it-IT" dirty="0">
                <a:solidFill>
                  <a:srgbClr val="000000"/>
                </a:solidFill>
              </a:rPr>
              <a:t>Contrassegnato con il nome del bimbo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it-IT" dirty="0">
                <a:solidFill>
                  <a:srgbClr val="000000"/>
                </a:solidFill>
              </a:rPr>
              <a:t>Riposto in una </a:t>
            </a:r>
            <a:r>
              <a:rPr lang="it-IT" dirty="0" smtClean="0">
                <a:solidFill>
                  <a:srgbClr val="000000"/>
                </a:solidFill>
              </a:rPr>
              <a:t>scatola o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it-IT" dirty="0" smtClean="0">
                <a:solidFill>
                  <a:srgbClr val="000000"/>
                </a:solidFill>
              </a:rPr>
              <a:t>n</a:t>
            </a:r>
            <a:r>
              <a:rPr lang="it-IT" dirty="0" smtClean="0">
                <a:solidFill>
                  <a:srgbClr val="000000"/>
                </a:solidFill>
              </a:rPr>
              <a:t>ello zainetto</a:t>
            </a: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it-IT" sz="2800" dirty="0">
              <a:solidFill>
                <a:srgbClr val="000000"/>
              </a:solidFill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it-IT" sz="2800" dirty="0">
              <a:solidFill>
                <a:srgbClr val="000000"/>
              </a:solidFill>
            </a:endParaRPr>
          </a:p>
        </p:txBody>
      </p:sp>
      <p:pic>
        <p:nvPicPr>
          <p:cNvPr id="17411" name="Immagine 2" descr="C:\Users\Miriam\Desktop\asilo_nido_nico_cost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BEF"/>
              </a:clrFrom>
              <a:clrTo>
                <a:srgbClr val="FFFB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927350"/>
            <a:ext cx="4587875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mment 2"/>
          <p:cNvSpPr>
            <a:spLocks noChangeArrowheads="1"/>
          </p:cNvSpPr>
          <p:nvPr/>
        </p:nvSpPr>
        <p:spPr bwMode="auto">
          <a:xfrm>
            <a:off x="642938" y="714375"/>
            <a:ext cx="8072437" cy="5754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 algn="ctr">
              <a:spcBef>
                <a:spcPts val="0"/>
              </a:spcBef>
              <a:defRPr/>
            </a:pPr>
            <a:r>
              <a:rPr lang="it-IT" b="1" dirty="0">
                <a:solidFill>
                  <a:srgbClr val="000000"/>
                </a:solidFill>
              </a:rPr>
              <a:t>SERVIZIO </a:t>
            </a:r>
            <a:r>
              <a:rPr lang="it-IT" b="1" dirty="0" err="1">
                <a:solidFill>
                  <a:srgbClr val="000000"/>
                </a:solidFill>
              </a:rPr>
              <a:t>DI</a:t>
            </a:r>
            <a:r>
              <a:rPr lang="it-IT" b="1" dirty="0">
                <a:solidFill>
                  <a:srgbClr val="000000"/>
                </a:solidFill>
              </a:rPr>
              <a:t> TRASPORTO </a:t>
            </a:r>
          </a:p>
          <a:p>
            <a:pPr marL="457200" indent="-457200" algn="ctr">
              <a:spcBef>
                <a:spcPts val="0"/>
              </a:spcBef>
              <a:defRPr/>
            </a:pPr>
            <a:r>
              <a:rPr lang="it-IT" dirty="0">
                <a:solidFill>
                  <a:srgbClr val="000000"/>
                </a:solidFill>
              </a:rPr>
              <a:t>per Nervesa / SS Angeli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it-IT" dirty="0">
                <a:solidFill>
                  <a:srgbClr val="000000"/>
                </a:solidFill>
              </a:rPr>
              <a:t>    Occorre rivolgersi al Comune di Residenza :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per la richiesta,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per i costi, 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per conoscere i punti di raccolta,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r>
              <a:rPr lang="it-IT" dirty="0">
                <a:solidFill>
                  <a:srgbClr val="000000"/>
                </a:solidFill>
              </a:rPr>
              <a:t>per gli orari.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18435" name="Picture 5" descr="http://www.piananotizie.it/wp-content/uploads/2012/09/scuolabus2_d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500438"/>
            <a:ext cx="3571875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mment 2"/>
          <p:cNvSpPr>
            <a:spLocks noChangeArrowheads="1"/>
          </p:cNvSpPr>
          <p:nvPr/>
        </p:nvSpPr>
        <p:spPr bwMode="auto">
          <a:xfrm flipH="1">
            <a:off x="500063" y="785813"/>
            <a:ext cx="8429625" cy="65556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ASSENZE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Se sono ammalati non mandarli a scuola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smtClean="0">
                <a:solidFill>
                  <a:srgbClr val="000000"/>
                </a:solidFill>
                <a:latin typeface="Arial" charset="0"/>
              </a:rPr>
              <a:t>In caso di assenza da scuola  </a:t>
            </a:r>
            <a:r>
              <a:rPr lang="it-IT" dirty="0">
                <a:solidFill>
                  <a:srgbClr val="000000"/>
                </a:solidFill>
                <a:latin typeface="Arial" charset="0"/>
              </a:rPr>
              <a:t>è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smtClean="0">
                <a:solidFill>
                  <a:srgbClr val="000000"/>
                </a:solidFill>
                <a:latin typeface="Arial" charset="0"/>
              </a:rPr>
              <a:t>necessario ritornare con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smtClean="0">
                <a:solidFill>
                  <a:srgbClr val="000000"/>
                </a:solidFill>
                <a:latin typeface="Arial" charset="0"/>
              </a:rPr>
              <a:t>Autodichiarazione per motivi personali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it-IT" dirty="0" smtClean="0">
                <a:solidFill>
                  <a:srgbClr val="000000"/>
                </a:solidFill>
                <a:latin typeface="Arial" charset="0"/>
              </a:rPr>
              <a:t>o di malattia. </a:t>
            </a: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ts val="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ATTENZIONE AI PIDOCCHI!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it-IT" dirty="0">
                <a:solidFill>
                  <a:srgbClr val="000000"/>
                </a:solidFill>
                <a:latin typeface="Arial" charset="0"/>
              </a:rPr>
              <a:t>Controllare spesso le teste per evitare il diffondersi di pidocchi e comunque avvertire la scuola.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59" name="Immagine 2" descr="diventogran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63" y="857250"/>
            <a:ext cx="2643187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Miriam\Desktop\disegno-scuola-4-508x6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01600"/>
            <a:ext cx="6929437" cy="675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285875" y="3214688"/>
            <a:ext cx="628650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obo Std"/>
              </a:rPr>
              <a:t>SCUOLA DELL'INFANZIA ARCOBALENO</a:t>
            </a:r>
          </a:p>
        </p:txBody>
      </p:sp>
      <p:sp>
        <p:nvSpPr>
          <p:cNvPr id="20484" name="WordArt 6"/>
          <p:cNvSpPr>
            <a:spLocks noChangeArrowheads="1" noChangeShapeType="1" noTextEdit="1"/>
          </p:cNvSpPr>
          <p:nvPr/>
        </p:nvSpPr>
        <p:spPr bwMode="auto">
          <a:xfrm>
            <a:off x="1643063" y="357188"/>
            <a:ext cx="5857875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Hobo Std"/>
              </a:rPr>
              <a:t>SCUOLA DELL'INFANZIA di NERVESA</a:t>
            </a:r>
          </a:p>
        </p:txBody>
      </p:sp>
      <p:sp>
        <p:nvSpPr>
          <p:cNvPr id="20485" name="WordArt 3"/>
          <p:cNvSpPr>
            <a:spLocks noChangeArrowheads="1" noChangeShapeType="1" noTextEdit="1"/>
          </p:cNvSpPr>
          <p:nvPr/>
        </p:nvSpPr>
        <p:spPr bwMode="auto">
          <a:xfrm>
            <a:off x="1714480" y="3643314"/>
            <a:ext cx="5819775" cy="58261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0"/>
                <a:gd name="adj2" fmla="val 278"/>
              </a:avLst>
            </a:prstTxWarp>
          </a:bodyPr>
          <a:lstStyle/>
          <a:p>
            <a:pPr algn="ctr">
              <a:defRPr/>
            </a:pPr>
            <a:endParaRPr lang="it-IT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Hobo Std"/>
            </a:endParaRPr>
          </a:p>
        </p:txBody>
      </p:sp>
      <p:sp>
        <p:nvSpPr>
          <p:cNvPr id="20486" name="WordArt 3"/>
          <p:cNvSpPr>
            <a:spLocks noChangeArrowheads="1" noChangeShapeType="1" noTextEdit="1"/>
          </p:cNvSpPr>
          <p:nvPr/>
        </p:nvSpPr>
        <p:spPr bwMode="auto">
          <a:xfrm>
            <a:off x="1571625" y="5429250"/>
            <a:ext cx="5975350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Hobo Std"/>
              </a:rPr>
              <a:t>SCUOLA DELL'INFANZIA S.S. ANGELI</a:t>
            </a:r>
          </a:p>
        </p:txBody>
      </p:sp>
      <p:sp>
        <p:nvSpPr>
          <p:cNvPr id="20487" name="WordArt 4"/>
          <p:cNvSpPr>
            <a:spLocks noChangeArrowheads="1" noChangeShapeType="1" noTextEdit="1"/>
          </p:cNvSpPr>
          <p:nvPr/>
        </p:nvSpPr>
        <p:spPr bwMode="auto">
          <a:xfrm>
            <a:off x="1714500" y="5786454"/>
            <a:ext cx="5761038" cy="6429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it-IT" b="1" i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obo Std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643042" y="857232"/>
            <a:ext cx="5819775" cy="58261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0"/>
                <a:gd name="adj2" fmla="val 278"/>
              </a:avLst>
            </a:prstTxWarp>
          </a:bodyPr>
          <a:lstStyle/>
          <a:p>
            <a:pPr algn="ctr">
              <a:defRPr/>
            </a:pPr>
            <a:endParaRPr lang="it-IT" sz="3600" b="1" i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obo St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09650"/>
          </a:xfrm>
        </p:spPr>
        <p:txBody>
          <a:bodyPr/>
          <a:lstStyle/>
          <a:p>
            <a:pPr eaLnBrk="1" hangingPunct="1"/>
            <a:r>
              <a:rPr lang="it-IT" altLang="it-IT" sz="3200" b="1"/>
              <a:t>LE SEZIONI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9552" y="1052736"/>
            <a:ext cx="3024336" cy="1944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/>
              <a:t>NERVESA/SOVILLA</a:t>
            </a:r>
          </a:p>
          <a:p>
            <a:pPr algn="ctr">
              <a:defRPr/>
            </a:pPr>
            <a:r>
              <a:rPr lang="it-IT" b="1" u="sng" dirty="0" smtClean="0"/>
              <a:t>69 </a:t>
            </a:r>
            <a:r>
              <a:rPr lang="it-IT" sz="2000" b="1" u="sng" dirty="0"/>
              <a:t>bambini</a:t>
            </a:r>
          </a:p>
          <a:p>
            <a:pPr algn="ctr">
              <a:defRPr/>
            </a:pPr>
            <a:r>
              <a:rPr lang="it-IT" dirty="0" smtClean="0"/>
              <a:t>   A</a:t>
            </a:r>
            <a:r>
              <a:rPr lang="it-IT" dirty="0"/>
              <a:t>: </a:t>
            </a:r>
            <a:r>
              <a:rPr lang="it-IT" dirty="0" smtClean="0">
                <a:solidFill>
                  <a:srgbClr val="00B0F0"/>
                </a:solidFill>
              </a:rPr>
              <a:t>azzurra</a:t>
            </a:r>
            <a:endParaRPr lang="it-IT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it-IT" dirty="0"/>
              <a:t>B: </a:t>
            </a:r>
            <a:r>
              <a:rPr lang="it-IT" b="1" dirty="0">
                <a:solidFill>
                  <a:srgbClr val="FF0000"/>
                </a:solidFill>
              </a:rPr>
              <a:t>rossa</a:t>
            </a:r>
          </a:p>
          <a:p>
            <a:pPr algn="ctr">
              <a:defRPr/>
            </a:pPr>
            <a:r>
              <a:rPr lang="it-IT" dirty="0"/>
              <a:t>C: </a:t>
            </a:r>
            <a:r>
              <a:rPr lang="it-IT" b="1" dirty="0">
                <a:solidFill>
                  <a:srgbClr val="00B050"/>
                </a:solidFill>
              </a:rPr>
              <a:t>verde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71800" y="3212976"/>
            <a:ext cx="4392488" cy="33123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it-IT" sz="2800" dirty="0"/>
          </a:p>
          <a:p>
            <a:pPr algn="ctr">
              <a:defRPr/>
            </a:pPr>
            <a:r>
              <a:rPr lang="it-IT" b="1" dirty="0"/>
              <a:t> GIAVERA del MONTELLO</a:t>
            </a:r>
          </a:p>
          <a:p>
            <a:pPr algn="ctr">
              <a:defRPr/>
            </a:pPr>
            <a:r>
              <a:rPr lang="it-IT" b="1" u="sng" dirty="0" smtClean="0"/>
              <a:t>84 </a:t>
            </a:r>
            <a:r>
              <a:rPr lang="it-IT" b="1" u="sng" dirty="0"/>
              <a:t>bambini</a:t>
            </a:r>
          </a:p>
          <a:p>
            <a:pPr algn="ctr">
              <a:defRPr/>
            </a:pPr>
            <a:r>
              <a:rPr lang="it-IT" dirty="0"/>
              <a:t>A: </a:t>
            </a:r>
            <a:r>
              <a:rPr lang="it-IT" b="1" dirty="0">
                <a:solidFill>
                  <a:srgbClr val="FF00FF"/>
                </a:solidFill>
              </a:rPr>
              <a:t>rosa</a:t>
            </a:r>
          </a:p>
          <a:p>
            <a:pPr algn="ctr">
              <a:defRPr/>
            </a:pPr>
            <a:r>
              <a:rPr lang="it-IT" dirty="0"/>
              <a:t>  B: </a:t>
            </a:r>
            <a:r>
              <a:rPr lang="it-IT" b="1" dirty="0">
                <a:solidFill>
                  <a:srgbClr val="FF0000"/>
                </a:solidFill>
              </a:rPr>
              <a:t>rossa</a:t>
            </a:r>
          </a:p>
          <a:p>
            <a:pPr algn="ctr">
              <a:defRPr/>
            </a:pPr>
            <a:r>
              <a:rPr lang="it-IT" dirty="0"/>
              <a:t>  C: </a:t>
            </a:r>
            <a:r>
              <a:rPr lang="it-IT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gialla</a:t>
            </a:r>
          </a:p>
          <a:p>
            <a:pPr algn="ctr">
              <a:defRPr/>
            </a:pPr>
            <a:r>
              <a:rPr lang="it-IT" dirty="0"/>
              <a:t>   D: </a:t>
            </a:r>
            <a:r>
              <a:rPr lang="it-IT" b="1" dirty="0">
                <a:solidFill>
                  <a:srgbClr val="00B050"/>
                </a:solidFill>
              </a:rPr>
              <a:t>verde</a:t>
            </a:r>
          </a:p>
          <a:p>
            <a:pPr algn="ctr">
              <a:defRPr/>
            </a:pPr>
            <a:r>
              <a:rPr lang="it-IT" dirty="0"/>
              <a:t>      E: </a:t>
            </a:r>
            <a:r>
              <a:rPr lang="it-IT" b="1" dirty="0">
                <a:solidFill>
                  <a:srgbClr val="00B0F0"/>
                </a:solidFill>
              </a:rPr>
              <a:t>azzurra</a:t>
            </a:r>
          </a:p>
          <a:p>
            <a:pPr algn="ctr">
              <a:defRPr/>
            </a:pPr>
            <a:r>
              <a:rPr lang="it-IT" dirty="0"/>
              <a:t>         F: </a:t>
            </a:r>
            <a:r>
              <a:rPr lang="it-IT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arancione</a:t>
            </a:r>
          </a:p>
          <a:p>
            <a:pPr algn="ctr">
              <a:defRPr/>
            </a:pPr>
            <a:endParaRPr lang="it-IT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24525" y="1268413"/>
            <a:ext cx="22860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/>
              <a:t> SS ANGELI</a:t>
            </a:r>
          </a:p>
          <a:p>
            <a:pPr algn="ctr">
              <a:defRPr/>
            </a:pPr>
            <a:r>
              <a:rPr lang="it-IT" sz="2000" b="1" u="sng" dirty="0" smtClean="0"/>
              <a:t>23 </a:t>
            </a:r>
            <a:r>
              <a:rPr lang="it-IT" sz="2000" b="1" u="sng" dirty="0"/>
              <a:t>bambini</a:t>
            </a:r>
          </a:p>
          <a:p>
            <a:pPr algn="ctr">
              <a:defRPr/>
            </a:pPr>
            <a:r>
              <a:rPr lang="it-IT" dirty="0"/>
              <a:t>Sezione unica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magine 1" descr="C:\Documents and Settings\Miriam\Documenti\Downloads\porte 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88" y="0"/>
            <a:ext cx="510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5" y="3500438"/>
            <a:ext cx="2141538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ttangolo 4"/>
          <p:cNvSpPr>
            <a:spLocks noChangeArrowheads="1"/>
          </p:cNvSpPr>
          <p:nvPr/>
        </p:nvSpPr>
        <p:spPr bwMode="auto">
          <a:xfrm>
            <a:off x="928688" y="1143000"/>
            <a:ext cx="742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it-IT" b="1" dirty="0" smtClean="0"/>
              <a:t>GIAVERA</a:t>
            </a:r>
            <a:endParaRPr lang="it-IT" altLang="it-IT" dirty="0"/>
          </a:p>
        </p:txBody>
      </p:sp>
      <p:sp>
        <p:nvSpPr>
          <p:cNvPr id="21510" name="Rettangolo 5"/>
          <p:cNvSpPr>
            <a:spLocks noChangeArrowheads="1"/>
          </p:cNvSpPr>
          <p:nvPr/>
        </p:nvSpPr>
        <p:spPr bwMode="auto">
          <a:xfrm>
            <a:off x="1214438" y="1928813"/>
            <a:ext cx="6786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it-IT" b="1" dirty="0" smtClean="0"/>
              <a:t>NERVESA</a:t>
            </a:r>
            <a:endParaRPr lang="it-IT" altLang="it-IT" dirty="0"/>
          </a:p>
        </p:txBody>
      </p:sp>
      <p:sp>
        <p:nvSpPr>
          <p:cNvPr id="21511" name="Rettangolo 6"/>
          <p:cNvSpPr>
            <a:spLocks noChangeArrowheads="1"/>
          </p:cNvSpPr>
          <p:nvPr/>
        </p:nvSpPr>
        <p:spPr bwMode="auto">
          <a:xfrm>
            <a:off x="928687" y="2732088"/>
            <a:ext cx="728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it-IT" altLang="it-IT" b="1" dirty="0"/>
              <a:t>S.S. </a:t>
            </a:r>
            <a:r>
              <a:rPr lang="it-IT" altLang="it-IT" b="1" dirty="0" smtClean="0"/>
              <a:t>ANGELI</a:t>
            </a:r>
            <a:endParaRPr lang="it-IT" altLang="it-IT" dirty="0"/>
          </a:p>
        </p:txBody>
      </p:sp>
      <p:sp>
        <p:nvSpPr>
          <p:cNvPr id="21512" name="WordArt 3"/>
          <p:cNvSpPr>
            <a:spLocks noChangeArrowheads="1" noChangeShapeType="1" noTextEdit="1"/>
          </p:cNvSpPr>
          <p:nvPr/>
        </p:nvSpPr>
        <p:spPr bwMode="auto">
          <a:xfrm>
            <a:off x="3000375" y="5857875"/>
            <a:ext cx="3214688" cy="48101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BENVENUTI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493ABF1C-2F16-42D4-A244-D43E5F9677A3}"/>
              </a:ext>
            </a:extLst>
          </p:cNvPr>
          <p:cNvSpPr/>
          <p:nvPr/>
        </p:nvSpPr>
        <p:spPr>
          <a:xfrm>
            <a:off x="857250" y="219670"/>
            <a:ext cx="750093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FESTA DELL’ACCOGLIENZA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mment 2"/>
          <p:cNvSpPr>
            <a:spLocks noChangeArrowheads="1"/>
          </p:cNvSpPr>
          <p:nvPr/>
        </p:nvSpPr>
        <p:spPr bwMode="auto">
          <a:xfrm flipH="1" flipV="1">
            <a:off x="827088" y="333375"/>
            <a:ext cx="7632700" cy="62166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it-IT" b="1" dirty="0">
                <a:solidFill>
                  <a:srgbClr val="000000"/>
                </a:solidFill>
                <a:latin typeface="Arial" charset="0"/>
              </a:rPr>
              <a:t>E’ IMPORTANTE SAPERE CHE …</a:t>
            </a:r>
          </a:p>
          <a:p>
            <a:pPr marL="457200" indent="-457200" algn="ctr">
              <a:spcBef>
                <a:spcPct val="50000"/>
              </a:spcBef>
              <a:defRPr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rgbClr val="000000"/>
                </a:solidFill>
                <a:latin typeface="+mn-lt"/>
              </a:rPr>
              <a:t>I bambini  imparano a socializzare </a:t>
            </a:r>
            <a:r>
              <a:rPr lang="it-IT" sz="2000" dirty="0" err="1">
                <a:solidFill>
                  <a:srgbClr val="000000"/>
                </a:solidFill>
                <a:latin typeface="+mn-lt"/>
              </a:rPr>
              <a:t>……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rgbClr val="000000"/>
                </a:solidFill>
                <a:latin typeface="+mn-lt"/>
              </a:rPr>
              <a:t>Imparano a rispettare le esigenze degli altri </a:t>
            </a:r>
            <a:r>
              <a:rPr lang="it-IT" sz="2000" dirty="0" err="1">
                <a:solidFill>
                  <a:srgbClr val="000000"/>
                </a:solidFill>
                <a:latin typeface="+mn-lt"/>
              </a:rPr>
              <a:t>……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rgbClr val="000000"/>
                </a:solidFill>
                <a:latin typeface="+mn-lt"/>
              </a:rPr>
              <a:t>Imparano a lavorare / giocare in gruppo </a:t>
            </a:r>
            <a:r>
              <a:rPr lang="it-IT" sz="2000" dirty="0" err="1">
                <a:solidFill>
                  <a:srgbClr val="000000"/>
                </a:solidFill>
                <a:latin typeface="+mn-lt"/>
              </a:rPr>
              <a:t>………</a:t>
            </a:r>
            <a:endParaRPr lang="it-IT" sz="2000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it-IT" sz="2000" dirty="0">
                <a:solidFill>
                  <a:srgbClr val="000000"/>
                </a:solidFill>
                <a:latin typeface="+mn-lt"/>
              </a:rPr>
              <a:t>Imparano a rispettare le regole del vivere </a:t>
            </a:r>
            <a:r>
              <a:rPr lang="it-IT" sz="2000" dirty="0" err="1">
                <a:solidFill>
                  <a:srgbClr val="000000"/>
                </a:solidFill>
                <a:latin typeface="+mn-lt"/>
              </a:rPr>
              <a:t>comune……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..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it-IT" sz="2000" dirty="0">
              <a:solidFill>
                <a:srgbClr val="000000"/>
              </a:solidFill>
              <a:latin typeface="+mn-lt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it-IT" sz="1800" b="1" dirty="0">
              <a:solidFill>
                <a:srgbClr val="000000"/>
              </a:solidFill>
              <a:latin typeface="Arial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it-IT" sz="2000" b="1" dirty="0">
                <a:solidFill>
                  <a:srgbClr val="000000"/>
                </a:solidFill>
                <a:latin typeface="Arial" charset="0"/>
              </a:rPr>
              <a:t>Ulteriori informazioni e consigli vi saranno dati nell’incontro di inizio anno scolastico nelle rispettive sedi.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it-IT" sz="2000" dirty="0">
                <a:solidFill>
                  <a:srgbClr val="000000"/>
                </a:solidFill>
                <a:latin typeface="Blackadder ITC" pitchFamily="82" charset="0"/>
              </a:rPr>
              <a:t>                                        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None/>
              <a:defRPr/>
            </a:pPr>
            <a:endParaRPr lang="it-IT" sz="1600" dirty="0">
              <a:solidFill>
                <a:srgbClr val="000000"/>
              </a:solidFill>
              <a:latin typeface="Arial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it-IT" sz="16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62865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it-IT" sz="2400" b="1" dirty="0"/>
              <a:t>LA SCUOLA DELL'INFANZIA </a:t>
            </a:r>
            <a:r>
              <a:rPr lang="it-IT" sz="2400" dirty="0"/>
              <a:t>si rivolge a tutti i bambini e le bambine </a:t>
            </a:r>
            <a:r>
              <a:rPr lang="it-IT" sz="2400" b="1" dirty="0"/>
              <a:t>dai tre ai sei anni ed è la risposta</a:t>
            </a:r>
            <a:r>
              <a:rPr lang="it-IT" sz="2400" dirty="0"/>
              <a:t> </a:t>
            </a:r>
            <a:r>
              <a:rPr lang="it-IT" sz="2400" b="1" dirty="0"/>
              <a:t>al loro diritto all'educazione e alla cura</a:t>
            </a:r>
            <a:r>
              <a:rPr lang="it-IT" sz="2400" dirty="0"/>
              <a:t> </a:t>
            </a:r>
            <a:r>
              <a:rPr lang="it-IT" sz="2400" b="1" dirty="0"/>
              <a:t>in  coerenza con i principi di pluralismo culturale.</a:t>
            </a:r>
            <a:br>
              <a:rPr lang="it-IT" sz="2400" b="1" dirty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dirty="0"/>
              <a:t> La scuola promuove lo star bene e un sereno apprendimento attraverso la cura degli ambienti, la predisposizione degli spazi educativi, la conduzione attenta dell’intera giornata scolastica. (Indicazioni nazionali 2012)</a:t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Le </a:t>
            </a:r>
            <a:r>
              <a:rPr lang="it-IT" sz="2400" b="1" dirty="0">
                <a:solidFill>
                  <a:srgbClr val="FF0000"/>
                </a:solidFill>
              </a:rPr>
              <a:t> FINALITÀ </a:t>
            </a:r>
            <a:r>
              <a:rPr lang="it-IT" sz="2400" dirty="0"/>
              <a:t>che la scuola dell’infanzia promuove sono:</a:t>
            </a:r>
            <a:br>
              <a:rPr lang="it-IT" sz="2400" dirty="0"/>
            </a:br>
            <a:r>
              <a:rPr lang="it-IT" sz="2400" b="1" u="sng" dirty="0">
                <a:solidFill>
                  <a:srgbClr val="00B050"/>
                </a:solidFill>
              </a:rPr>
              <a:t>LO SVILUPPO DELL'IDENTITÀ</a:t>
            </a:r>
            <a:br>
              <a:rPr lang="it-IT" sz="2400" b="1" u="sng" dirty="0">
                <a:solidFill>
                  <a:srgbClr val="00B050"/>
                </a:solidFill>
              </a:rPr>
            </a:br>
            <a:r>
              <a:rPr lang="it-IT" sz="2400" b="1" u="sng" dirty="0">
                <a:solidFill>
                  <a:srgbClr val="FF0000"/>
                </a:solidFill>
              </a:rPr>
              <a:t> </a:t>
            </a:r>
            <a:r>
              <a:rPr lang="it-IT" sz="2400" b="1" u="sng" dirty="0">
                <a:ln>
                  <a:solidFill>
                    <a:srgbClr val="FFC000"/>
                  </a:solidFill>
                </a:ln>
                <a:solidFill>
                  <a:srgbClr val="FF6600"/>
                </a:solidFill>
              </a:rPr>
              <a:t>DELL’AUTONOMIA </a:t>
            </a:r>
            <a:r>
              <a:rPr lang="it-IT" sz="2400" b="1" u="sng" dirty="0">
                <a:solidFill>
                  <a:srgbClr val="FF00FF"/>
                </a:solidFill>
              </a:rPr>
              <a:t/>
            </a:r>
            <a:br>
              <a:rPr lang="it-IT" sz="2400" b="1" u="sng" dirty="0">
                <a:solidFill>
                  <a:srgbClr val="FF00FF"/>
                </a:solidFill>
              </a:rPr>
            </a:br>
            <a:r>
              <a:rPr lang="it-IT" sz="2400" b="1" u="sng" dirty="0">
                <a:solidFill>
                  <a:srgbClr val="FF00FF"/>
                </a:solidFill>
              </a:rPr>
              <a:t>  DELLA COMPETENZA </a:t>
            </a:r>
            <a:br>
              <a:rPr lang="it-IT" sz="2400" b="1" u="sng" dirty="0">
                <a:solidFill>
                  <a:srgbClr val="FF00FF"/>
                </a:solidFill>
              </a:rPr>
            </a:br>
            <a:r>
              <a:rPr lang="it-IT" sz="2400" b="1" dirty="0">
                <a:solidFill>
                  <a:srgbClr val="FF00FF"/>
                </a:solidFill>
              </a:rPr>
              <a:t> </a:t>
            </a:r>
            <a:r>
              <a:rPr lang="it-IT" sz="2400" b="1" dirty="0">
                <a:solidFill>
                  <a:srgbClr val="00B0F0"/>
                </a:solidFill>
              </a:rPr>
              <a:t> </a:t>
            </a:r>
            <a:r>
              <a:rPr lang="it-IT" sz="2400" b="1" u="sng" dirty="0">
                <a:solidFill>
                  <a:srgbClr val="00B0F0"/>
                </a:solidFill>
              </a:rPr>
              <a:t>DELLA CITTADINANZA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86750" cy="6143625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it-IT" sz="2400" b="1" i="1" dirty="0">
                <a:solidFill>
                  <a:srgbClr val="00B050"/>
                </a:solidFill>
              </a:rPr>
              <a:t>SVILUPPARE L'IDENTITÀ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000" dirty="0"/>
              <a:t>Significa imparare a stare bene, a conoscersi, a sentirsi riconosciuti come persona unica  e irripetibile, ad acquisire sicurezza nell'affrontare un ambiente sociale allargato.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>
                <a:ln>
                  <a:solidFill>
                    <a:srgbClr val="FFC000"/>
                  </a:solidFill>
                </a:ln>
                <a:solidFill>
                  <a:srgbClr val="FF6600"/>
                </a:solidFill>
              </a:rPr>
              <a:t>SVILUPPARE L’AUTONOMIA 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000" dirty="0"/>
              <a:t>Comporta l'acquisizione delle capacità di interpretare e governare il proprio corpo; partecipare alle attività nei diversi contesti, aver fiducia in sé e negli altri, comprendere l'importanza delle regole della vita quotidiana e assumere atteggiamenti sempre più responsabili.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i="1" dirty="0">
                <a:solidFill>
                  <a:srgbClr val="FF00FF"/>
                </a:solidFill>
              </a:rPr>
              <a:t>SVILUPPARE LA COMPETENZA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000" dirty="0"/>
              <a:t>Significa giocare, muoversi, manipolare,curiosare, domandare, imparare a riflettere sull’esperienza attraverso l’esplorazione e il confronto; descrivere la propria esperienza e tradurla in tracce personali e condivise.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i="1" dirty="0">
                <a:solidFill>
                  <a:srgbClr val="00B0F0"/>
                </a:solidFill>
              </a:rPr>
              <a:t>SVILUPPARE IL SENSO DELLA CITTADINANZA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000" dirty="0"/>
              <a:t>Significa scoprire gli altri, i loro bisogni e la necessità di gestire i contrasti.  Significa porre le fondamenta di un ambito democratico, aperto al futuro, rispettoso degli altri, dell’ambiente e della natura.</a:t>
            </a:r>
            <a:br>
              <a:rPr lang="it-IT" sz="2000" dirty="0"/>
            </a:br>
            <a:endParaRPr lang="it-IT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28625" y="714375"/>
            <a:ext cx="828675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</a:rPr>
              <a:t>CAMPI  </a:t>
            </a:r>
            <a:r>
              <a:rPr lang="it-IT" b="1" dirty="0" err="1">
                <a:solidFill>
                  <a:srgbClr val="FF0000"/>
                </a:solidFill>
              </a:rPr>
              <a:t>DI</a:t>
            </a:r>
            <a:r>
              <a:rPr lang="it-IT" b="1" dirty="0">
                <a:solidFill>
                  <a:srgbClr val="FF0000"/>
                </a:solidFill>
              </a:rPr>
              <a:t> ESPERIENZA</a:t>
            </a:r>
          </a:p>
          <a:p>
            <a:pPr algn="just">
              <a:defRPr/>
            </a:pPr>
            <a:r>
              <a:rPr lang="it-IT" sz="2000" dirty="0"/>
              <a:t>I campi di esperienza sono i luoghi del fare e dell’agire del bambino e si configurano come precursori dei saperi disciplinari del processo formativo.</a:t>
            </a:r>
          </a:p>
          <a:p>
            <a:pPr algn="just">
              <a:defRPr/>
            </a:pPr>
            <a:r>
              <a:rPr lang="it-IT" sz="2000" dirty="0"/>
              <a:t>La scuola dell’infanzia accoglie, valorizza ed estende le curiosità, le esplorazioni, le proposte, creando occasioni e progetti di apprendimento per favorire l’organizzazione di ciò che i bambini vanno scoprendo:</a:t>
            </a:r>
          </a:p>
          <a:p>
            <a:pPr>
              <a:defRPr/>
            </a:pPr>
            <a:endParaRPr lang="it-IT" sz="20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000" b="1" dirty="0">
                <a:solidFill>
                  <a:srgbClr val="FF6600"/>
                </a:solidFill>
              </a:rPr>
              <a:t>- IL SÈ E L'ALTRO: </a:t>
            </a:r>
            <a:r>
              <a:rPr lang="it-IT" sz="2000" dirty="0"/>
              <a:t>le grandi domande, il senso morale, il vivere insieme.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000" b="1" dirty="0">
                <a:solidFill>
                  <a:srgbClr val="FF00FF"/>
                </a:solidFill>
              </a:rPr>
              <a:t>- IL CORPO E IL MOVIMENTO: </a:t>
            </a:r>
            <a:r>
              <a:rPr lang="it-IT" sz="2000" dirty="0"/>
              <a:t>identità, autonomia, salute.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000" b="1" dirty="0">
                <a:solidFill>
                  <a:srgbClr val="FF0000"/>
                </a:solidFill>
              </a:rPr>
              <a:t>- IMMAGINI, SUONI, COLORI</a:t>
            </a:r>
            <a:r>
              <a:rPr lang="it-IT" sz="2000" b="1" dirty="0"/>
              <a:t>: </a:t>
            </a:r>
            <a:r>
              <a:rPr lang="it-IT" sz="2000" dirty="0"/>
              <a:t>gestualità, arte, musica, multimedialità.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000" b="1" dirty="0">
                <a:solidFill>
                  <a:srgbClr val="00B0F0"/>
                </a:solidFill>
              </a:rPr>
              <a:t>- I DISCORSI E LE PAROLE:</a:t>
            </a:r>
            <a:r>
              <a:rPr lang="it-IT" sz="2000" b="1" dirty="0"/>
              <a:t> </a:t>
            </a:r>
            <a:r>
              <a:rPr lang="it-IT" sz="2000" dirty="0"/>
              <a:t>comunicazione, lingua, cultura.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000" b="1" dirty="0">
                <a:solidFill>
                  <a:srgbClr val="00B050"/>
                </a:solidFill>
              </a:rPr>
              <a:t>- LA CONOSCENZA DEL MONDO: </a:t>
            </a:r>
            <a:r>
              <a:rPr lang="it-IT" sz="2000" dirty="0"/>
              <a:t>oggetti, fenomeni , viventi, numero e spazio.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7024581"/>
              </p:ext>
            </p:extLst>
          </p:nvPr>
        </p:nvGraphicFramePr>
        <p:xfrm>
          <a:off x="971600" y="500062"/>
          <a:ext cx="7386588" cy="6199781"/>
        </p:xfrm>
        <a:graphic>
          <a:graphicData uri="http://schemas.openxmlformats.org/drawingml/2006/table">
            <a:tbl>
              <a:tblPr/>
              <a:tblGrid>
                <a:gridCol w="7386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87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Calibri"/>
                        </a:rPr>
                        <a:t>SCUOLA DELL’INFANZIA di GIAVERA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Calibri"/>
                        </a:rPr>
                        <a:t> “ARCOBALENO”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5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Times New Roman"/>
                        </a:rPr>
                        <a:t>PROGETTI </a:t>
                      </a:r>
                      <a:r>
                        <a:rPr lang="it-IT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a.s.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2021/2022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NELLA SCUOLA DELL’INFANZIA SI INCOMINCIA A LEGGERE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LABORATORIO LINGUISTICO :</a:t>
                      </a:r>
                      <a:r>
                        <a:rPr lang="it-IT" sz="20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“LA VALIGIA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DELLE 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PAROLE”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PROGETTO CONTINUITA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’: INFANZIA E PRIMARIA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PROGETTO LETTURA 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it-IT" sz="2000" dirty="0" err="1" smtClean="0">
                          <a:latin typeface="Calibri"/>
                          <a:ea typeface="Calibri"/>
                          <a:cs typeface="Times New Roman"/>
                        </a:rPr>
                        <a:t>…E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“LESSERO” PER SEMPRE FELICI E CONTENTI”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PROGETTO </a:t>
                      </a:r>
                      <a:r>
                        <a:rPr lang="it-IT" sz="2000" dirty="0" err="1" smtClean="0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 EDUCAZIONE CIVICA: “</a:t>
                      </a:r>
                      <a:r>
                        <a:rPr lang="it-IT" sz="2000" dirty="0" err="1" smtClean="0">
                          <a:latin typeface="Calibri"/>
                          <a:ea typeface="Calibri"/>
                          <a:cs typeface="Times New Roman"/>
                        </a:rPr>
                        <a:t>MI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PRENDO CURA </a:t>
                      </a:r>
                      <a:r>
                        <a:rPr lang="it-IT" sz="2000" dirty="0" err="1" smtClean="0">
                          <a:latin typeface="Calibri"/>
                          <a:ea typeface="Calibri"/>
                          <a:cs typeface="Times New Roman"/>
                        </a:rPr>
                        <a:t>DI…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”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GIORNATE DELLO SPORT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SICURI A SCUOLA 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E PER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LA STRADA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6553992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GIORNATA “OPEN DAY” ALLA SCUOLA DELL’INFANZIA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7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CANTIAMO,BALLIAMO </a:t>
                      </a:r>
                      <a:r>
                        <a:rPr lang="it-IT" sz="2000" dirty="0" err="1">
                          <a:latin typeface="Calibri"/>
                          <a:ea typeface="Calibri"/>
                          <a:cs typeface="Times New Roman"/>
                        </a:rPr>
                        <a:t>……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 INSIEME </a:t>
                      </a:r>
                      <a:r>
                        <a:rPr lang="it-IT" sz="2000" dirty="0" err="1">
                          <a:latin typeface="Calibri"/>
                          <a:ea typeface="Calibri"/>
                          <a:cs typeface="Times New Roman"/>
                        </a:rPr>
                        <a:t>CI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DIVERTIAMO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311776"/>
              </p:ext>
            </p:extLst>
          </p:nvPr>
        </p:nvGraphicFramePr>
        <p:xfrm>
          <a:off x="857250" y="857250"/>
          <a:ext cx="7572375" cy="4045491"/>
        </p:xfrm>
        <a:graphic>
          <a:graphicData uri="http://schemas.openxmlformats.org/drawingml/2006/table">
            <a:tbl>
              <a:tblPr/>
              <a:tblGrid>
                <a:gridCol w="7572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Calibri"/>
                        </a:rPr>
                        <a:t>SCUOLA DELL’INFANZIA S.S. ANGELI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8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Times New Roman"/>
                        </a:rPr>
                        <a:t>PROGETTI </a:t>
                      </a:r>
                      <a:r>
                        <a:rPr lang="it-IT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a.s.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2021/2022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NELLA SCUOLA DELL’INFANZIA SI INCOMINCIA A LEGGERE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PROGETTO CONTINUITA’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SCUOLA E PER STRADA IN SICUREZZA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IL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MONDO DELLE API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LABORATORIO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LINGUISTICO: ALLETTERANDO CON APE ALLEGRA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APE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ALLEGRA IN BIBLIOTECA (PROGETTO LETTURA)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APE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ALLEGRA FESTEGGIA IL NATALE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4842882"/>
              </p:ext>
            </p:extLst>
          </p:nvPr>
        </p:nvGraphicFramePr>
        <p:xfrm>
          <a:off x="928688" y="785813"/>
          <a:ext cx="7286625" cy="3447713"/>
        </p:xfrm>
        <a:graphic>
          <a:graphicData uri="http://schemas.openxmlformats.org/drawingml/2006/table">
            <a:tbl>
              <a:tblPr/>
              <a:tblGrid>
                <a:gridCol w="7286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Calibri"/>
                          <a:ea typeface="Calibri"/>
                          <a:cs typeface="Calibri"/>
                        </a:rPr>
                        <a:t>SCUOLA DELL’INFANZIA di NERVESA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Calibri"/>
                          <a:ea typeface="Calibri"/>
                          <a:cs typeface="Times New Roman"/>
                        </a:rPr>
                        <a:t>PROGETTI </a:t>
                      </a:r>
                      <a:r>
                        <a:rPr lang="it-IT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a.s.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800" b="1" dirty="0" smtClean="0">
                          <a:latin typeface="Calibri"/>
                          <a:ea typeface="Calibri"/>
                          <a:cs typeface="Times New Roman"/>
                        </a:rPr>
                        <a:t>2021/2022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NELLA SCUOLA DELL’INFANZIA SI INCOMINCIA A LEGGERE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CONTINUITA</a:t>
                      </a: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’ NIDO-INFANZIA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LIBRI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AMICI IN BIBLIOTECA COMUNALE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LESSERO FELICI E CONTENTI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 FESTA DI FINE ANNO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MINIOLIMPIADI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8306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11560" y="478315"/>
            <a:ext cx="799288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Per ampliare l’azione educativa/formativa rivolta ai bambini di 3, 4, 5 anni,  e renderla più ricca possibile di esperienze,  le scuole dell’infanzia propongono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it-IT" altLang="it-IT" sz="2000" dirty="0">
              <a:latin typeface="Times New Roman" pitchFamily="18" charset="0"/>
              <a:cs typeface="Times New Roman" pitchFamily="18" charset="0"/>
            </a:endParaRPr>
          </a:p>
          <a:p>
            <a:endParaRPr lang="it-IT" altLang="it-IT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it-IT" altLang="it-IT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ATTIVITA’ LUDICO MOTORIE</a:t>
            </a:r>
          </a:p>
          <a:p>
            <a:pPr algn="just">
              <a:buFont typeface="Arial" charset="0"/>
              <a:buChar char="•"/>
            </a:pPr>
            <a:r>
              <a:rPr lang="it-IT" altLang="it-IT" sz="2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PROPOSTE FORMATIVE DEL TERRITORIO 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(biblioteca comunale, incontro con il vigile, alpini, protezione civile, associazioni </a:t>
            </a:r>
            <a:r>
              <a:rPr lang="it-IT" altLang="it-IT" sz="2000" dirty="0" smtClean="0">
                <a:latin typeface="Times New Roman" pitchFamily="18" charset="0"/>
                <a:cs typeface="Times New Roman" pitchFamily="18" charset="0"/>
              </a:rPr>
              <a:t>….)</a:t>
            </a:r>
          </a:p>
          <a:p>
            <a:pPr algn="just">
              <a:buFont typeface="Arial" charset="0"/>
              <a:buChar char="•"/>
            </a:pPr>
            <a:r>
              <a:rPr lang="it-IT" altLang="it-IT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EDUCAZIONE CIVICA E CITTADINANZA ATTIVA</a:t>
            </a:r>
            <a:endParaRPr lang="it-IT" altLang="it-IT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it-IT" altLang="it-IT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PARTECIPAZIONE A 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INIZIATIVE LOCALI 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it-IT" altLang="it-IT" sz="2000" dirty="0" err="1">
                <a:latin typeface="Times New Roman" pitchFamily="18" charset="0"/>
                <a:cs typeface="Times New Roman" pitchFamily="18" charset="0"/>
              </a:rPr>
              <a:t>ProLoco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 attraverso elaborati grafici ).</a:t>
            </a:r>
          </a:p>
          <a:p>
            <a:pPr algn="just">
              <a:buFont typeface="Arial" charset="0"/>
              <a:buChar char="•"/>
            </a:pPr>
            <a:r>
              <a:rPr lang="it-IT" altLang="it-IT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USCITE DIDATTICHE SUL TERRITORIO.</a:t>
            </a:r>
          </a:p>
          <a:p>
            <a:pPr algn="just">
              <a:buFontTx/>
              <a:buChar char="•"/>
            </a:pPr>
            <a:r>
              <a:rPr lang="it-IT" altLang="it-IT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PROCEDURE PER LA SICUREZZA A SCUOLA 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(prove di evacuazione per incendio e terremoto)</a:t>
            </a:r>
          </a:p>
          <a:p>
            <a:pPr algn="just">
              <a:buFontTx/>
              <a:buChar char="•"/>
            </a:pPr>
            <a:r>
              <a:rPr lang="it-IT" altLang="it-IT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MOMENTI DI FESTA</a:t>
            </a:r>
            <a:r>
              <a:rPr lang="it-IT" altLang="it-IT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t-IT" altLang="it-IT" sz="2000" dirty="0">
                <a:latin typeface="Times New Roman" pitchFamily="18" charset="0"/>
                <a:cs typeface="Times New Roman" pitchFamily="18" charset="0"/>
              </a:rPr>
              <a:t> Castagnata, Natale, Carnevale, Festa di Fine Anno e dell’Accoglienza</a:t>
            </a:r>
            <a:r>
              <a:rPr lang="it-IT" altLang="it-IT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 Infanzia 2020-2021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Infanzia 2020-2021</Template>
  <TotalTime>119</TotalTime>
  <Words>1044</Words>
  <Application>Microsoft Office PowerPoint</Application>
  <PresentationFormat>Presentazione su schermo (4:3)</PresentationFormat>
  <Paragraphs>183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presentazione Infanzia 2020-2021</vt:lpstr>
      <vt:lpstr>Diapositiva 1</vt:lpstr>
      <vt:lpstr>LE SEZIONI</vt:lpstr>
      <vt:lpstr>LA SCUOLA DELL'INFANZIA si rivolge a tutti i bambini e le bambine dai tre ai sei anni ed è la risposta al loro diritto all'educazione e alla cura in  coerenza con i principi di pluralismo culturale.   La scuola promuove lo star bene e un sereno apprendimento attraverso la cura degli ambienti, la predisposizione degli spazi educativi, la conduzione attenta dell’intera giornata scolastica. (Indicazioni nazionali 2012)  Le  FINALITÀ che la scuola dell’infanzia promuove sono: LO SVILUPPO DELL'IDENTITÀ  DELL’AUTONOMIA    DELLA COMPETENZA    DELLA CITTADINANZA </vt:lpstr>
      <vt:lpstr>SVILUPPARE L'IDENTITÀ Significa imparare a stare bene, a conoscersi, a sentirsi riconosciuti come persona unica  e irripetibile, ad acquisire sicurezza nell'affrontare un ambiente sociale allargato. SVILUPPARE L’AUTONOMIA  Comporta l'acquisizione delle capacità di interpretare e governare il proprio corpo; partecipare alle attività nei diversi contesti, aver fiducia in sé e negli altri, comprendere l'importanza delle regole della vita quotidiana e assumere atteggiamenti sempre più responsabili. SVILUPPARE LA COMPETENZA Significa giocare, muoversi, manipolare,curiosare, domandare, imparare a riflettere sull’esperienza attraverso l’esplorazione e il confronto; descrivere la propria esperienza e tradurla in tracce personali e condivise. SVILUPPARE IL SENSO DELLA CITTADINANZA Significa scoprire gli altri, i loro bisogni e la necessità di gestire i contrasti.  Significa porre le fondamenta di un ambito democratico, aperto al futuro, rispettoso degli altri, dell’ambiente e della natura.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Lenovo</cp:lastModifiedBy>
  <cp:revision>43</cp:revision>
  <dcterms:created xsi:type="dcterms:W3CDTF">2019-11-21T11:07:08Z</dcterms:created>
  <dcterms:modified xsi:type="dcterms:W3CDTF">2021-12-16T11:12:21Z</dcterms:modified>
</cp:coreProperties>
</file>